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8" r:id="rId2"/>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97" userDrawn="1">
          <p15:clr>
            <a:srgbClr val="A4A3A4"/>
          </p15:clr>
        </p15:guide>
        <p15:guide id="2" pos="453" userDrawn="1">
          <p15:clr>
            <a:srgbClr val="A4A3A4"/>
          </p15:clr>
        </p15:guide>
        <p15:guide id="3" orient="horz" pos="36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BCC0"/>
    <a:srgbClr val="22A1C4"/>
    <a:srgbClr val="F0845D"/>
    <a:srgbClr val="FF9966"/>
    <a:srgbClr val="7FAB2F"/>
    <a:srgbClr val="FF7A37"/>
    <a:srgbClr val="4BC0E0"/>
    <a:srgbClr val="9ACA40"/>
    <a:srgbClr val="FFC4A7"/>
    <a:srgbClr val="EEF9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9" autoAdjust="0"/>
    <p:restoredTop sz="94790" autoAdjust="0"/>
  </p:normalViewPr>
  <p:slideViewPr>
    <p:cSldViewPr snapToGrid="0">
      <p:cViewPr>
        <p:scale>
          <a:sx n="87" d="100"/>
          <a:sy n="87" d="100"/>
        </p:scale>
        <p:origin x="1764" y="-84"/>
      </p:cViewPr>
      <p:guideLst>
        <p:guide orient="horz" pos="4297"/>
        <p:guide pos="453"/>
        <p:guide orient="horz" pos="36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4"/>
          </a:xfrm>
          <a:prstGeom prst="rect">
            <a:avLst/>
          </a:prstGeom>
        </p:spPr>
        <p:txBody>
          <a:bodyPr vert="horz" lIns="95682" tIns="47842" rIns="95682" bIns="4784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9" y="0"/>
            <a:ext cx="2949787" cy="498694"/>
          </a:xfrm>
          <a:prstGeom prst="rect">
            <a:avLst/>
          </a:prstGeom>
        </p:spPr>
        <p:txBody>
          <a:bodyPr vert="horz" lIns="95682" tIns="47842" rIns="95682" bIns="47842" rtlCol="0"/>
          <a:lstStyle>
            <a:lvl1pPr algn="r">
              <a:defRPr sz="1300"/>
            </a:lvl1pPr>
          </a:lstStyle>
          <a:p>
            <a:fld id="{32C62E83-22B8-40C8-91D5-FFAE55DDF830}" type="datetimeFigureOut">
              <a:rPr kumimoji="1" lang="ja-JP" altLang="en-US" smtClean="0"/>
              <a:t>2025/8/6</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5682" tIns="47842" rIns="95682" bIns="4784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5682" tIns="47842" rIns="95682" bIns="4784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6"/>
            <a:ext cx="2949787" cy="498692"/>
          </a:xfrm>
          <a:prstGeom prst="rect">
            <a:avLst/>
          </a:prstGeom>
        </p:spPr>
        <p:txBody>
          <a:bodyPr vert="horz" lIns="95682" tIns="47842" rIns="95682" bIns="4784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8692"/>
          </a:xfrm>
          <a:prstGeom prst="rect">
            <a:avLst/>
          </a:prstGeom>
        </p:spPr>
        <p:txBody>
          <a:bodyPr vert="horz" lIns="95682" tIns="47842" rIns="95682" bIns="47842" rtlCol="0" anchor="b"/>
          <a:lstStyle>
            <a:lvl1pPr algn="r">
              <a:defRPr sz="1300"/>
            </a:lvl1pPr>
          </a:lstStyle>
          <a:p>
            <a:fld id="{C5FEF290-043B-485F-8274-B891343E0DD6}" type="slidenum">
              <a:rPr kumimoji="1" lang="ja-JP" altLang="en-US" smtClean="0"/>
              <a:t>‹#›</a:t>
            </a:fld>
            <a:endParaRPr kumimoji="1" lang="ja-JP" altLang="en-US"/>
          </a:p>
        </p:txBody>
      </p:sp>
    </p:spTree>
    <p:extLst>
      <p:ext uri="{BB962C8B-B14F-4D97-AF65-F5344CB8AC3E}">
        <p14:creationId xmlns:p14="http://schemas.microsoft.com/office/powerpoint/2010/main" val="2962676071"/>
      </p:ext>
    </p:extLst>
  </p:cSld>
  <p:clrMap bg1="lt1" tx1="dk1" bg2="lt2" tx2="dk2" accent1="accent1" accent2="accent2" accent3="accent3" accent4="accent4" accent5="accent5" accent6="accent6" hlink="hlink" folHlink="folHlink"/>
  <p:notesStyle>
    <a:lvl1pPr marL="0" algn="l" defTabSz="1042744" rtl="0" eaLnBrk="1" latinLnBrk="0" hangingPunct="1">
      <a:defRPr kumimoji="1" sz="1369" kern="1200">
        <a:solidFill>
          <a:schemeClr val="tx1"/>
        </a:solidFill>
        <a:latin typeface="+mn-lt"/>
        <a:ea typeface="+mn-ea"/>
        <a:cs typeface="+mn-cs"/>
      </a:defRPr>
    </a:lvl1pPr>
    <a:lvl2pPr marL="521373" algn="l" defTabSz="1042744" rtl="0" eaLnBrk="1" latinLnBrk="0" hangingPunct="1">
      <a:defRPr kumimoji="1" sz="1369" kern="1200">
        <a:solidFill>
          <a:schemeClr val="tx1"/>
        </a:solidFill>
        <a:latin typeface="+mn-lt"/>
        <a:ea typeface="+mn-ea"/>
        <a:cs typeface="+mn-cs"/>
      </a:defRPr>
    </a:lvl2pPr>
    <a:lvl3pPr marL="1042744" algn="l" defTabSz="1042744" rtl="0" eaLnBrk="1" latinLnBrk="0" hangingPunct="1">
      <a:defRPr kumimoji="1" sz="1369" kern="1200">
        <a:solidFill>
          <a:schemeClr val="tx1"/>
        </a:solidFill>
        <a:latin typeface="+mn-lt"/>
        <a:ea typeface="+mn-ea"/>
        <a:cs typeface="+mn-cs"/>
      </a:defRPr>
    </a:lvl3pPr>
    <a:lvl4pPr marL="1564117" algn="l" defTabSz="1042744" rtl="0" eaLnBrk="1" latinLnBrk="0" hangingPunct="1">
      <a:defRPr kumimoji="1" sz="1369" kern="1200">
        <a:solidFill>
          <a:schemeClr val="tx1"/>
        </a:solidFill>
        <a:latin typeface="+mn-lt"/>
        <a:ea typeface="+mn-ea"/>
        <a:cs typeface="+mn-cs"/>
      </a:defRPr>
    </a:lvl4pPr>
    <a:lvl5pPr marL="2085489" algn="l" defTabSz="1042744" rtl="0" eaLnBrk="1" latinLnBrk="0" hangingPunct="1">
      <a:defRPr kumimoji="1" sz="1369" kern="1200">
        <a:solidFill>
          <a:schemeClr val="tx1"/>
        </a:solidFill>
        <a:latin typeface="+mn-lt"/>
        <a:ea typeface="+mn-ea"/>
        <a:cs typeface="+mn-cs"/>
      </a:defRPr>
    </a:lvl5pPr>
    <a:lvl6pPr marL="2606860" algn="l" defTabSz="1042744" rtl="0" eaLnBrk="1" latinLnBrk="0" hangingPunct="1">
      <a:defRPr kumimoji="1" sz="1369" kern="1200">
        <a:solidFill>
          <a:schemeClr val="tx1"/>
        </a:solidFill>
        <a:latin typeface="+mn-lt"/>
        <a:ea typeface="+mn-ea"/>
        <a:cs typeface="+mn-cs"/>
      </a:defRPr>
    </a:lvl6pPr>
    <a:lvl7pPr marL="3128233" algn="l" defTabSz="1042744" rtl="0" eaLnBrk="1" latinLnBrk="0" hangingPunct="1">
      <a:defRPr kumimoji="1" sz="1369" kern="1200">
        <a:solidFill>
          <a:schemeClr val="tx1"/>
        </a:solidFill>
        <a:latin typeface="+mn-lt"/>
        <a:ea typeface="+mn-ea"/>
        <a:cs typeface="+mn-cs"/>
      </a:defRPr>
    </a:lvl7pPr>
    <a:lvl8pPr marL="3649605" algn="l" defTabSz="1042744" rtl="0" eaLnBrk="1" latinLnBrk="0" hangingPunct="1">
      <a:defRPr kumimoji="1" sz="1369" kern="1200">
        <a:solidFill>
          <a:schemeClr val="tx1"/>
        </a:solidFill>
        <a:latin typeface="+mn-lt"/>
        <a:ea typeface="+mn-ea"/>
        <a:cs typeface="+mn-cs"/>
      </a:defRPr>
    </a:lvl8pPr>
    <a:lvl9pPr marL="4170977" algn="l" defTabSz="1042744" rtl="0" eaLnBrk="1" latinLnBrk="0" hangingPunct="1">
      <a:defRPr kumimoji="1" sz="13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35103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101086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1141389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2318769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1581166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3535098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326698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507571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4044196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1964557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CFF203-BA2D-489C-880A-858B94F38521}" type="datetimeFigureOut">
              <a:rPr kumimoji="1" lang="ja-JP" altLang="en-US" smtClean="0"/>
              <a:t>2025/8/6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175107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3CFF203-BA2D-489C-880A-858B94F38521}" type="datetimeFigureOut">
              <a:rPr kumimoji="1" lang="ja-JP" altLang="en-US" smtClean="0"/>
              <a:t>2025/8/6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D7A4B3A-0138-4969-8E04-6633FCC7017B}" type="slidenum">
              <a:rPr kumimoji="1" lang="ja-JP" altLang="en-US" smtClean="0"/>
              <a:t>‹#›</a:t>
            </a:fld>
            <a:endParaRPr kumimoji="1" lang="ja-JP" altLang="en-US"/>
          </a:p>
        </p:txBody>
      </p:sp>
    </p:spTree>
    <p:extLst>
      <p:ext uri="{BB962C8B-B14F-4D97-AF65-F5344CB8AC3E}">
        <p14:creationId xmlns:p14="http://schemas.microsoft.com/office/powerpoint/2010/main" val="4232635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DDADD36-DD82-4E4F-B7B9-73D1F44E489B}"/>
              </a:ext>
            </a:extLst>
          </p:cNvPr>
          <p:cNvSpPr/>
          <p:nvPr/>
        </p:nvSpPr>
        <p:spPr>
          <a:xfrm>
            <a:off x="-20480" y="498108"/>
            <a:ext cx="7600631" cy="839038"/>
          </a:xfrm>
          <a:prstGeom prst="rect">
            <a:avLst/>
          </a:prstGeom>
          <a:solidFill>
            <a:srgbClr val="4BBC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0" y="4790993"/>
            <a:ext cx="7560000" cy="5900820"/>
          </a:xfrm>
          <a:prstGeom prst="rect">
            <a:avLst/>
          </a:prstGeom>
          <a:solidFill>
            <a:srgbClr val="DC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30BE95"/>
              </a:solidFill>
            </a:endParaRPr>
          </a:p>
        </p:txBody>
      </p:sp>
      <p:sp>
        <p:nvSpPr>
          <p:cNvPr id="2" name="テキスト ボックス 1">
            <a:extLst>
              <a:ext uri="{FF2B5EF4-FFF2-40B4-BE49-F238E27FC236}">
                <a16:creationId xmlns:a16="http://schemas.microsoft.com/office/drawing/2014/main" id="{C3B2D3D1-4D5C-2AEB-6A78-B8C3048E99B0}"/>
              </a:ext>
            </a:extLst>
          </p:cNvPr>
          <p:cNvSpPr txBox="1"/>
          <p:nvPr/>
        </p:nvSpPr>
        <p:spPr>
          <a:xfrm>
            <a:off x="138117" y="1664332"/>
            <a:ext cx="7124282" cy="1326132"/>
          </a:xfrm>
          <a:prstGeom prst="rect">
            <a:avLst/>
          </a:prstGeom>
          <a:noFill/>
        </p:spPr>
        <p:txBody>
          <a:bodyPr wrap="square" anchor="ctr">
            <a:spAutoFit/>
          </a:bodyPr>
          <a:lstStyle/>
          <a:p>
            <a:pPr>
              <a:lnSpc>
                <a:spcPct val="110000"/>
              </a:lnSpc>
            </a:pPr>
            <a:r>
              <a:rPr lang="ja-JP" altLang="en-US" sz="1500" spc="100" dirty="0">
                <a:latin typeface="BIZ UDPゴシック" panose="020B0400000000000000" pitchFamily="50" charset="-128"/>
                <a:ea typeface="BIZ UDPゴシック" panose="020B0400000000000000" pitchFamily="50" charset="-128"/>
              </a:rPr>
              <a:t>　野迫川村では、お子さまが病気やけがをしたときに、安心して医療機関で受診してもらえるよう、医療費助成制度を実施しています。</a:t>
            </a:r>
            <a:endParaRPr lang="en-US" altLang="ja-JP" sz="1500" spc="100" dirty="0">
              <a:latin typeface="BIZ UDPゴシック" panose="020B0400000000000000" pitchFamily="50" charset="-128"/>
              <a:ea typeface="BIZ UDPゴシック" panose="020B0400000000000000" pitchFamily="50" charset="-128"/>
            </a:endParaRPr>
          </a:p>
          <a:p>
            <a:pPr>
              <a:lnSpc>
                <a:spcPct val="110000"/>
              </a:lnSpc>
            </a:pPr>
            <a:r>
              <a:rPr lang="ja-JP" altLang="en-US" sz="1500" spc="100" dirty="0">
                <a:latin typeface="BIZ UDPゴシック" panose="020B0400000000000000" pitchFamily="50" charset="-128"/>
                <a:ea typeface="BIZ UDPゴシック" panose="020B0400000000000000" pitchFamily="50" charset="-128"/>
              </a:rPr>
              <a:t>　一方で、医療費は高齢化、高度化等で年々増加する傾向にあり、子どもたちの</a:t>
            </a:r>
            <a:r>
              <a:rPr lang="ja-JP" altLang="en-US" sz="1500" spc="100" dirty="0">
                <a:solidFill>
                  <a:srgbClr val="FF0000"/>
                </a:solidFill>
                <a:latin typeface="BIZ UDPゴシック" panose="020B0400000000000000" pitchFamily="50" charset="-128"/>
                <a:ea typeface="BIZ UDPゴシック" panose="020B0400000000000000" pitchFamily="50" charset="-128"/>
              </a:rPr>
              <a:t>医療保険制度・福祉医療費助成制度をまもっていくために、医療費適正化</a:t>
            </a:r>
            <a:r>
              <a:rPr lang="ja-JP" altLang="en-US" sz="1500" spc="100" dirty="0">
                <a:latin typeface="BIZ UDPゴシック" panose="020B0400000000000000" pitchFamily="50" charset="-128"/>
                <a:ea typeface="BIZ UDPゴシック" panose="020B0400000000000000" pitchFamily="50" charset="-128"/>
              </a:rPr>
              <a:t>の取組に協力をお願いします。</a:t>
            </a:r>
            <a:endParaRPr lang="en-US" altLang="ja-JP" sz="1500" spc="100" dirty="0">
              <a:latin typeface="BIZ UDPゴシック" panose="020B0400000000000000" pitchFamily="50" charset="-128"/>
              <a:ea typeface="BIZ UDPゴシック" panose="020B0400000000000000" pitchFamily="50" charset="-128"/>
            </a:endParaRPr>
          </a:p>
        </p:txBody>
      </p:sp>
      <p:sp>
        <p:nvSpPr>
          <p:cNvPr id="94" name="テキスト ボックス 93">
            <a:extLst>
              <a:ext uri="{FF2B5EF4-FFF2-40B4-BE49-F238E27FC236}">
                <a16:creationId xmlns:a16="http://schemas.microsoft.com/office/drawing/2014/main" id="{CAD376D3-F540-64D6-8879-88CF9316E312}"/>
              </a:ext>
            </a:extLst>
          </p:cNvPr>
          <p:cNvSpPr txBox="1"/>
          <p:nvPr/>
        </p:nvSpPr>
        <p:spPr>
          <a:xfrm>
            <a:off x="3595880" y="10055017"/>
            <a:ext cx="3431230" cy="409984"/>
          </a:xfrm>
          <a:prstGeom prst="rect">
            <a:avLst/>
          </a:prstGeom>
          <a:noFill/>
        </p:spPr>
        <p:txBody>
          <a:bodyPr wrap="square" lIns="0" tIns="0" rIns="0" bIns="0" rtlCol="0">
            <a:spAutoFit/>
          </a:bodyPr>
          <a:lstStyle/>
          <a:p>
            <a:pPr algn="ctr">
              <a:lnSpc>
                <a:spcPct val="120000"/>
              </a:lnSpc>
            </a:pP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問い合わせ先</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野迫川村役場住民課</a:t>
            </a:r>
            <a:endParaRPr kumimoji="1" lang="en-US" altLang="ja-JP" sz="1200" dirty="0">
              <a:latin typeface="BIZ UDPゴシック" panose="020B0400000000000000" pitchFamily="50" charset="-128"/>
              <a:ea typeface="BIZ UDPゴシック" panose="020B0400000000000000" pitchFamily="50" charset="-128"/>
            </a:endParaRPr>
          </a:p>
          <a:p>
            <a:pPr algn="ctr">
              <a:lnSpc>
                <a:spcPct val="120000"/>
              </a:lnSpc>
            </a:pPr>
            <a:r>
              <a:rPr kumimoji="1" lang="en-US" altLang="ja-JP" sz="1200" dirty="0">
                <a:latin typeface="BIZ UDPゴシック" panose="020B0400000000000000" pitchFamily="50" charset="-128"/>
                <a:ea typeface="BIZ UDPゴシック" panose="020B0400000000000000" pitchFamily="50" charset="-128"/>
              </a:rPr>
              <a:t>TEL</a:t>
            </a:r>
            <a:r>
              <a:rPr kumimoji="1" lang="ja-JP" altLang="en-US" sz="1200" dirty="0">
                <a:latin typeface="BIZ UDPゴシック" panose="020B0400000000000000" pitchFamily="50" charset="-128"/>
                <a:ea typeface="BIZ UDPゴシック" panose="020B0400000000000000" pitchFamily="50" charset="-128"/>
              </a:rPr>
              <a:t>：　</a:t>
            </a:r>
            <a:r>
              <a:rPr kumimoji="1" lang="en-US" altLang="ja-JP" sz="1200" dirty="0">
                <a:latin typeface="BIZ UDPゴシック" panose="020B0400000000000000" pitchFamily="50" charset="-128"/>
                <a:ea typeface="BIZ UDPゴシック" panose="020B0400000000000000" pitchFamily="50" charset="-128"/>
              </a:rPr>
              <a:t>0747-37-2101</a:t>
            </a:r>
            <a:r>
              <a:rPr kumimoji="1" lang="ja-JP" altLang="en-US" sz="1200" dirty="0">
                <a:latin typeface="BIZ UDPゴシック" panose="020B0400000000000000" pitchFamily="50" charset="-128"/>
                <a:ea typeface="BIZ UDPゴシック" panose="020B0400000000000000" pitchFamily="50" charset="-128"/>
              </a:rPr>
              <a:t>　　　　</a:t>
            </a:r>
          </a:p>
        </p:txBody>
      </p:sp>
      <p:sp>
        <p:nvSpPr>
          <p:cNvPr id="36" name="テキスト ボックス 35">
            <a:extLst>
              <a:ext uri="{FF2B5EF4-FFF2-40B4-BE49-F238E27FC236}">
                <a16:creationId xmlns:a16="http://schemas.microsoft.com/office/drawing/2014/main" id="{98903DA9-7B27-46C8-BF98-FE5ADC74DE68}"/>
              </a:ext>
            </a:extLst>
          </p:cNvPr>
          <p:cNvSpPr txBox="1"/>
          <p:nvPr/>
        </p:nvSpPr>
        <p:spPr>
          <a:xfrm>
            <a:off x="-4919" y="536422"/>
            <a:ext cx="7559675" cy="646331"/>
          </a:xfrm>
          <a:prstGeom prst="rect">
            <a:avLst/>
          </a:prstGeom>
          <a:noFill/>
        </p:spPr>
        <p:txBody>
          <a:bodyPr wrap="square" rtlCol="0" anchor="ctr">
            <a:spAutoFit/>
          </a:bodyPr>
          <a:lstStyle/>
          <a:p>
            <a:pPr algn="ctr"/>
            <a:r>
              <a:rPr lang="ja-JP" altLang="en-US" sz="3600" b="1" spc="100" dirty="0">
                <a:solidFill>
                  <a:srgbClr val="FFF9B1"/>
                </a:solidFill>
                <a:latin typeface="BIZ UDPゴシック" panose="020B0400000000000000" pitchFamily="50" charset="-128"/>
                <a:ea typeface="BIZ UDPゴシック" panose="020B0400000000000000" pitchFamily="50" charset="-128"/>
              </a:rPr>
              <a:t>医療費について大切なお知らせ</a:t>
            </a:r>
            <a:endParaRPr lang="ja-JP" altLang="en-US" sz="3600" b="1" spc="100" dirty="0">
              <a:solidFill>
                <a:schemeClr val="bg1"/>
              </a:solidFill>
              <a:latin typeface="BIZ UDPゴシック" panose="020B0400000000000000" pitchFamily="50" charset="-128"/>
              <a:ea typeface="BIZ UDPゴシック" panose="020B0400000000000000" pitchFamily="50" charset="-128"/>
            </a:endParaRPr>
          </a:p>
        </p:txBody>
      </p:sp>
      <p:sp>
        <p:nvSpPr>
          <p:cNvPr id="38" name="テキスト ボックス 37">
            <a:extLst>
              <a:ext uri="{FF2B5EF4-FFF2-40B4-BE49-F238E27FC236}">
                <a16:creationId xmlns:a16="http://schemas.microsoft.com/office/drawing/2014/main" id="{A4499DDD-0C2C-47ED-9CD1-9200A413DBCA}"/>
              </a:ext>
            </a:extLst>
          </p:cNvPr>
          <p:cNvSpPr txBox="1"/>
          <p:nvPr/>
        </p:nvSpPr>
        <p:spPr>
          <a:xfrm>
            <a:off x="10237" y="127394"/>
            <a:ext cx="7559675" cy="369332"/>
          </a:xfrm>
          <a:prstGeom prst="rect">
            <a:avLst/>
          </a:prstGeom>
          <a:noFill/>
        </p:spPr>
        <p:txBody>
          <a:bodyPr wrap="square" rtlCol="0" anchor="ctr">
            <a:spAutoFit/>
          </a:bodyPr>
          <a:lstStyle/>
          <a:p>
            <a:pPr algn="ctr"/>
            <a:r>
              <a:rPr lang="ja-JP" altLang="en-US" b="1" spc="100" dirty="0">
                <a:solidFill>
                  <a:sysClr val="windowText" lastClr="000000"/>
                </a:solidFill>
                <a:latin typeface="BIZ UDPゴシック" panose="020B0400000000000000" pitchFamily="50" charset="-128"/>
                <a:ea typeface="BIZ UDPゴシック" panose="020B0400000000000000" pitchFamily="50" charset="-128"/>
              </a:rPr>
              <a:t>保護者の皆様へ</a:t>
            </a:r>
            <a:endParaRPr lang="ja-JP" altLang="en-US" b="1" spc="100" dirty="0">
              <a:solidFill>
                <a:schemeClr val="bg1"/>
              </a:solidFill>
              <a:latin typeface="BIZ UDPゴシック" panose="020B0400000000000000" pitchFamily="50" charset="-128"/>
              <a:ea typeface="BIZ UDPゴシック" panose="020B0400000000000000" pitchFamily="50" charset="-128"/>
            </a:endParaRPr>
          </a:p>
        </p:txBody>
      </p:sp>
      <p:sp>
        <p:nvSpPr>
          <p:cNvPr id="42" name="テキスト ボックス 41">
            <a:extLst>
              <a:ext uri="{FF2B5EF4-FFF2-40B4-BE49-F238E27FC236}">
                <a16:creationId xmlns:a16="http://schemas.microsoft.com/office/drawing/2014/main" id="{B032A93A-6F46-4FBD-8913-7F15E0BB20A3}"/>
              </a:ext>
            </a:extLst>
          </p:cNvPr>
          <p:cNvSpPr txBox="1"/>
          <p:nvPr/>
        </p:nvSpPr>
        <p:spPr>
          <a:xfrm>
            <a:off x="971216" y="1271474"/>
            <a:ext cx="5551119" cy="400110"/>
          </a:xfrm>
          <a:prstGeom prst="rect">
            <a:avLst/>
          </a:prstGeom>
          <a:noFill/>
        </p:spPr>
        <p:txBody>
          <a:bodyPr wrap="square" rtlCol="0" anchor="ctr">
            <a:spAutoFit/>
          </a:bodyPr>
          <a:lstStyle/>
          <a:p>
            <a:pPr algn="ctr"/>
            <a:r>
              <a:rPr lang="ja-JP" altLang="en-US" sz="2000" b="1" spc="100" dirty="0">
                <a:solidFill>
                  <a:schemeClr val="accent4">
                    <a:lumMod val="75000"/>
                  </a:schemeClr>
                </a:solidFill>
                <a:latin typeface="BIZ UDPゴシック" panose="020B0400000000000000" pitchFamily="50" charset="-128"/>
                <a:ea typeface="BIZ UDPゴシック" panose="020B0400000000000000" pitchFamily="50" charset="-128"/>
              </a:rPr>
              <a:t>＊　子ども医療費助成と医療費の適正化　＊</a:t>
            </a:r>
          </a:p>
        </p:txBody>
      </p:sp>
      <p:pic>
        <p:nvPicPr>
          <p:cNvPr id="44" name="図 43">
            <a:extLst>
              <a:ext uri="{FF2B5EF4-FFF2-40B4-BE49-F238E27FC236}">
                <a16:creationId xmlns:a16="http://schemas.microsoft.com/office/drawing/2014/main" id="{D0F4F9DE-84AF-4ECE-9B62-6DD274F09ABC}"/>
              </a:ext>
            </a:extLst>
          </p:cNvPr>
          <p:cNvPicPr>
            <a:picLocks noChangeAspect="1"/>
          </p:cNvPicPr>
          <p:nvPr/>
        </p:nvPicPr>
        <p:blipFill>
          <a:blip r:embed="rId2"/>
          <a:stretch>
            <a:fillRect/>
          </a:stretch>
        </p:blipFill>
        <p:spPr>
          <a:xfrm>
            <a:off x="321321" y="3066495"/>
            <a:ext cx="2291816" cy="1634828"/>
          </a:xfrm>
          <a:prstGeom prst="rect">
            <a:avLst/>
          </a:prstGeom>
        </p:spPr>
      </p:pic>
      <p:sp>
        <p:nvSpPr>
          <p:cNvPr id="45" name="テキスト ボックス 44">
            <a:extLst>
              <a:ext uri="{FF2B5EF4-FFF2-40B4-BE49-F238E27FC236}">
                <a16:creationId xmlns:a16="http://schemas.microsoft.com/office/drawing/2014/main" id="{284A01A2-C8B3-4C6A-BDE8-2AF742FB957E}"/>
              </a:ext>
            </a:extLst>
          </p:cNvPr>
          <p:cNvSpPr txBox="1"/>
          <p:nvPr/>
        </p:nvSpPr>
        <p:spPr>
          <a:xfrm>
            <a:off x="153343" y="3011225"/>
            <a:ext cx="2821567" cy="438518"/>
          </a:xfrm>
          <a:prstGeom prst="rect">
            <a:avLst/>
          </a:prstGeom>
          <a:solidFill>
            <a:schemeClr val="bg1"/>
          </a:solidFill>
        </p:spPr>
        <p:txBody>
          <a:bodyPr wrap="square" anchor="ctr">
            <a:spAutoFit/>
          </a:bodyPr>
          <a:lstStyle/>
          <a:p>
            <a:pPr>
              <a:lnSpc>
                <a:spcPct val="110000"/>
              </a:lnSpc>
            </a:pPr>
            <a:r>
              <a:rPr lang="ja-JP" altLang="en-US" sz="1100" spc="100" dirty="0">
                <a:latin typeface="BIZ UDPゴシック" panose="020B0400000000000000" pitchFamily="50" charset="-128"/>
                <a:ea typeface="BIZ UDPゴシック" panose="020B0400000000000000" pitchFamily="50" charset="-128"/>
              </a:rPr>
              <a:t>例：小学生が診療を受け、</a:t>
            </a:r>
            <a:r>
              <a:rPr lang="en-US" altLang="ja-JP" sz="1100" spc="100" dirty="0">
                <a:latin typeface="BIZ UDPゴシック" panose="020B0400000000000000" pitchFamily="50" charset="-128"/>
                <a:ea typeface="BIZ UDPゴシック" panose="020B0400000000000000" pitchFamily="50" charset="-128"/>
              </a:rPr>
              <a:t>10,000</a:t>
            </a:r>
            <a:r>
              <a:rPr lang="ja-JP" altLang="en-US" sz="1100" spc="100" dirty="0">
                <a:latin typeface="BIZ UDPゴシック" panose="020B0400000000000000" pitchFamily="50" charset="-128"/>
                <a:ea typeface="BIZ UDPゴシック" panose="020B0400000000000000" pitchFamily="50" charset="-128"/>
              </a:rPr>
              <a:t>円の</a:t>
            </a:r>
            <a:endParaRPr lang="en-US" altLang="ja-JP" sz="1100" spc="100" dirty="0">
              <a:latin typeface="BIZ UDPゴシック" panose="020B0400000000000000" pitchFamily="50" charset="-128"/>
              <a:ea typeface="BIZ UDPゴシック" panose="020B0400000000000000" pitchFamily="50" charset="-128"/>
            </a:endParaRPr>
          </a:p>
          <a:p>
            <a:pPr>
              <a:lnSpc>
                <a:spcPct val="110000"/>
              </a:lnSpc>
            </a:pPr>
            <a:r>
              <a:rPr lang="ja-JP" altLang="en-US" sz="1100" spc="100" dirty="0">
                <a:latin typeface="BIZ UDPゴシック" panose="020B0400000000000000" pitchFamily="50" charset="-128"/>
                <a:ea typeface="BIZ UDPゴシック" panose="020B0400000000000000" pitchFamily="50" charset="-128"/>
              </a:rPr>
              <a:t>　　医療費がかかった場合（３割負担）</a:t>
            </a:r>
            <a:endParaRPr lang="en-US" altLang="ja-JP" sz="1100" spc="100" dirty="0">
              <a:latin typeface="BIZ UDPゴシック" panose="020B0400000000000000" pitchFamily="50" charset="-128"/>
              <a:ea typeface="BIZ UDPゴシック" panose="020B0400000000000000" pitchFamily="50" charset="-128"/>
            </a:endParaRPr>
          </a:p>
        </p:txBody>
      </p:sp>
      <p:sp>
        <p:nvSpPr>
          <p:cNvPr id="47" name="角丸四角形 60">
            <a:extLst>
              <a:ext uri="{FF2B5EF4-FFF2-40B4-BE49-F238E27FC236}">
                <a16:creationId xmlns:a16="http://schemas.microsoft.com/office/drawing/2014/main" id="{D8A08F86-D215-421B-8015-96B985BB743B}"/>
              </a:ext>
            </a:extLst>
          </p:cNvPr>
          <p:cNvSpPr/>
          <p:nvPr/>
        </p:nvSpPr>
        <p:spPr>
          <a:xfrm>
            <a:off x="3895338" y="4909452"/>
            <a:ext cx="3484500" cy="4878497"/>
          </a:xfrm>
          <a:prstGeom prst="roundRect">
            <a:avLst>
              <a:gd name="adj" fmla="val 2887"/>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.6</a:t>
            </a:r>
          </a:p>
          <a:p>
            <a:pPr algn="ctr"/>
            <a:endParaRPr kumimoji="1" lang="ja-JP" altLang="en-US" dirty="0"/>
          </a:p>
        </p:txBody>
      </p:sp>
      <p:sp>
        <p:nvSpPr>
          <p:cNvPr id="48" name="角丸四角形 60">
            <a:extLst>
              <a:ext uri="{FF2B5EF4-FFF2-40B4-BE49-F238E27FC236}">
                <a16:creationId xmlns:a16="http://schemas.microsoft.com/office/drawing/2014/main" id="{4BD9CB93-DFC4-497A-A021-56AD569BD62D}"/>
              </a:ext>
            </a:extLst>
          </p:cNvPr>
          <p:cNvSpPr/>
          <p:nvPr/>
        </p:nvSpPr>
        <p:spPr>
          <a:xfrm>
            <a:off x="204689" y="4909451"/>
            <a:ext cx="3483618" cy="5688000"/>
          </a:xfrm>
          <a:prstGeom prst="roundRect">
            <a:avLst>
              <a:gd name="adj" fmla="val 2887"/>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.6</a:t>
            </a:r>
          </a:p>
          <a:p>
            <a:pPr algn="ctr"/>
            <a:endParaRPr kumimoji="1" lang="ja-JP" altLang="en-US" dirty="0"/>
          </a:p>
        </p:txBody>
      </p:sp>
      <p:sp>
        <p:nvSpPr>
          <p:cNvPr id="52" name="テキスト ボックス 51">
            <a:extLst>
              <a:ext uri="{FF2B5EF4-FFF2-40B4-BE49-F238E27FC236}">
                <a16:creationId xmlns:a16="http://schemas.microsoft.com/office/drawing/2014/main" id="{9302677D-35B2-4059-BCEA-5652B2C350DC}"/>
              </a:ext>
            </a:extLst>
          </p:cNvPr>
          <p:cNvSpPr txBox="1"/>
          <p:nvPr/>
        </p:nvSpPr>
        <p:spPr>
          <a:xfrm>
            <a:off x="204689" y="5488658"/>
            <a:ext cx="3499723" cy="3016210"/>
          </a:xfrm>
          <a:prstGeom prst="rect">
            <a:avLst/>
          </a:prstGeom>
          <a:noFill/>
        </p:spPr>
        <p:txBody>
          <a:bodyPr wrap="square" anchor="ctr">
            <a:spAutoFit/>
          </a:bodyPr>
          <a:lstStyle/>
          <a:p>
            <a:r>
              <a:rPr kumimoji="1" lang="ja-JP" altLang="en-US" sz="1500" dirty="0">
                <a:solidFill>
                  <a:schemeClr val="tx1"/>
                </a:solidFill>
                <a:latin typeface="BIZ UDPゴシック" panose="020B0400000000000000" pitchFamily="50" charset="-128"/>
                <a:ea typeface="BIZ UDPゴシック" panose="020B0400000000000000" pitchFamily="50" charset="-128"/>
              </a:rPr>
              <a:t>むやみに同じ病気で複数の医療機関を受診する</a:t>
            </a:r>
            <a:r>
              <a:rPr kumimoji="1" lang="ja-JP" altLang="en-US" sz="1500" dirty="0">
                <a:solidFill>
                  <a:srgbClr val="FF0000"/>
                </a:solidFill>
                <a:latin typeface="BIZ UDPゴシック" panose="020B0400000000000000" pitchFamily="50" charset="-128"/>
                <a:ea typeface="BIZ UDPゴシック" panose="020B0400000000000000" pitchFamily="50" charset="-128"/>
              </a:rPr>
              <a:t>「はしご受診」</a:t>
            </a:r>
            <a:r>
              <a:rPr kumimoji="1" lang="ja-JP" altLang="en-US" sz="1500" dirty="0">
                <a:latin typeface="BIZ UDPゴシック" panose="020B0400000000000000" pitchFamily="50" charset="-128"/>
                <a:ea typeface="BIZ UDPゴシック" panose="020B0400000000000000" pitchFamily="50" charset="-128"/>
              </a:rPr>
              <a:t>は、</a:t>
            </a:r>
            <a:r>
              <a:rPr kumimoji="1" lang="ja-JP" altLang="en-US" sz="1500" dirty="0">
                <a:solidFill>
                  <a:srgbClr val="FF0000"/>
                </a:solidFill>
                <a:latin typeface="BIZ UDPゴシック" panose="020B0400000000000000" pitchFamily="50" charset="-128"/>
                <a:ea typeface="BIZ UDPゴシック" panose="020B0400000000000000" pitchFamily="50" charset="-128"/>
              </a:rPr>
              <a:t>医療費を増やしてしまう</a:t>
            </a:r>
            <a:r>
              <a:rPr kumimoji="1" lang="ja-JP" altLang="en-US" sz="1500" dirty="0">
                <a:solidFill>
                  <a:schemeClr val="tx1"/>
                </a:solidFill>
                <a:latin typeface="BIZ UDPゴシック" panose="020B0400000000000000" pitchFamily="50" charset="-128"/>
                <a:ea typeface="BIZ UDPゴシック" panose="020B0400000000000000" pitchFamily="50" charset="-128"/>
              </a:rPr>
              <a:t>だけでなく、かえって体に悪影響を与えてしまうおそれもあります。</a:t>
            </a:r>
            <a:endParaRPr kumimoji="1" lang="en-US" altLang="ja-JP" sz="1500" dirty="0">
              <a:solidFill>
                <a:schemeClr val="tx1"/>
              </a:solidFill>
              <a:latin typeface="BIZ UDPゴシック" panose="020B0400000000000000" pitchFamily="50" charset="-128"/>
              <a:ea typeface="BIZ UDPゴシック" panose="020B0400000000000000" pitchFamily="50" charset="-128"/>
            </a:endParaRPr>
          </a:p>
          <a:p>
            <a:pPr>
              <a:spcBef>
                <a:spcPts val="600"/>
              </a:spcBef>
            </a:pPr>
            <a:r>
              <a:rPr kumimoji="1" lang="ja-JP" altLang="en-US" sz="1500" dirty="0">
                <a:solidFill>
                  <a:schemeClr val="tx1"/>
                </a:solidFill>
                <a:latin typeface="BIZ UDPゴシック" panose="020B0400000000000000" pitchFamily="50" charset="-128"/>
                <a:ea typeface="BIZ UDPゴシック" panose="020B0400000000000000" pitchFamily="50" charset="-128"/>
              </a:rPr>
              <a:t>　また、コンビニに出かけるような軽い気持ちで、夜間や休日の診療時間外に受診していませんか。緊急度の高い患者の受け入れが難しくなるため、</a:t>
            </a:r>
            <a:r>
              <a:rPr kumimoji="1" lang="ja-JP" altLang="en-US" sz="1500" dirty="0">
                <a:solidFill>
                  <a:srgbClr val="FF0000"/>
                </a:solidFill>
                <a:latin typeface="BIZ UDPゴシック" panose="020B0400000000000000" pitchFamily="50" charset="-128"/>
                <a:ea typeface="BIZ UDPゴシック" panose="020B0400000000000000" pitchFamily="50" charset="-128"/>
              </a:rPr>
              <a:t>不要不急の時間外受診は控えましょう</a:t>
            </a:r>
            <a:r>
              <a:rPr kumimoji="1" lang="ja-JP" altLang="en-US" sz="15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500" dirty="0">
              <a:solidFill>
                <a:schemeClr val="tx1"/>
              </a:solidFill>
              <a:latin typeface="BIZ UDPゴシック" panose="020B0400000000000000" pitchFamily="50" charset="-128"/>
              <a:ea typeface="BIZ UDPゴシック" panose="020B0400000000000000" pitchFamily="50" charset="-128"/>
            </a:endParaRPr>
          </a:p>
          <a:p>
            <a:pPr>
              <a:spcBef>
                <a:spcPts val="600"/>
              </a:spcBef>
            </a:pPr>
            <a:r>
              <a:rPr kumimoji="1" lang="ja-JP" altLang="en-US" sz="1500" dirty="0">
                <a:solidFill>
                  <a:schemeClr val="tx1"/>
                </a:solidFill>
                <a:latin typeface="BIZ UDPゴシック" panose="020B0400000000000000" pitchFamily="50" charset="-128"/>
                <a:ea typeface="BIZ UDPゴシック" panose="020B0400000000000000" pitchFamily="50" charset="-128"/>
              </a:rPr>
              <a:t>　さらに、</a:t>
            </a:r>
            <a:r>
              <a:rPr kumimoji="1" lang="ja-JP" altLang="en-US" sz="1500" dirty="0">
                <a:solidFill>
                  <a:srgbClr val="FF0000"/>
                </a:solidFill>
                <a:latin typeface="BIZ UDPゴシック" panose="020B0400000000000000" pitchFamily="50" charset="-128"/>
                <a:ea typeface="BIZ UDPゴシック" panose="020B0400000000000000" pitchFamily="50" charset="-128"/>
              </a:rPr>
              <a:t>休日や夜間の受診は、受診料が高く</a:t>
            </a:r>
            <a:r>
              <a:rPr kumimoji="1" lang="ja-JP" altLang="en-US" sz="1500" dirty="0">
                <a:solidFill>
                  <a:schemeClr val="tx1"/>
                </a:solidFill>
                <a:latin typeface="BIZ UDPゴシック" panose="020B0400000000000000" pitchFamily="50" charset="-128"/>
                <a:ea typeface="BIZ UDPゴシック" panose="020B0400000000000000" pitchFamily="50" charset="-128"/>
              </a:rPr>
              <a:t>なります。このようなことを知ったうえで、適切に受診しましょう。</a:t>
            </a:r>
            <a:endParaRPr kumimoji="1" lang="en-US" altLang="ja-JP" sz="1500" dirty="0">
              <a:solidFill>
                <a:schemeClr val="tx1"/>
              </a:solidFill>
              <a:latin typeface="BIZ UDPゴシック" panose="020B0400000000000000" pitchFamily="50" charset="-128"/>
              <a:ea typeface="BIZ UDPゴシック" panose="020B0400000000000000" pitchFamily="50" charset="-128"/>
            </a:endParaRPr>
          </a:p>
        </p:txBody>
      </p:sp>
      <p:sp>
        <p:nvSpPr>
          <p:cNvPr id="58" name="テキスト ボックス 57">
            <a:extLst>
              <a:ext uri="{FF2B5EF4-FFF2-40B4-BE49-F238E27FC236}">
                <a16:creationId xmlns:a16="http://schemas.microsoft.com/office/drawing/2014/main" id="{F9FB2F11-E81F-44C5-8B7A-CCC688018772}"/>
              </a:ext>
            </a:extLst>
          </p:cNvPr>
          <p:cNvSpPr txBox="1"/>
          <p:nvPr/>
        </p:nvSpPr>
        <p:spPr>
          <a:xfrm>
            <a:off x="3927866" y="5441332"/>
            <a:ext cx="3452854" cy="4034566"/>
          </a:xfrm>
          <a:prstGeom prst="rect">
            <a:avLst/>
          </a:prstGeom>
          <a:noFill/>
        </p:spPr>
        <p:txBody>
          <a:bodyPr wrap="square" anchor="ctr">
            <a:spAutoFit/>
          </a:bodyPr>
          <a:lstStyle/>
          <a:p>
            <a:pPr>
              <a:lnSpc>
                <a:spcPct val="110000"/>
              </a:lnSpc>
            </a:pPr>
            <a:r>
              <a:rPr lang="ja-JP" altLang="en-US" sz="1500" spc="100" dirty="0">
                <a:latin typeface="BIZ UDPゴシック" panose="020B0400000000000000" pitchFamily="50" charset="-128"/>
                <a:ea typeface="BIZ UDPゴシック" panose="020B0400000000000000" pitchFamily="50" charset="-128"/>
              </a:rPr>
              <a:t>先発医薬品の特許が切れたあとに製造されるジェネリック医薬品は、先発医薬品と同じ有効成分を同量含んでいますが、先発医薬品よりも</a:t>
            </a:r>
            <a:r>
              <a:rPr lang="ja-JP" altLang="en-US" sz="1500" spc="100" dirty="0">
                <a:solidFill>
                  <a:srgbClr val="FF0000"/>
                </a:solidFill>
                <a:latin typeface="BIZ UDPゴシック" panose="020B0400000000000000" pitchFamily="50" charset="-128"/>
                <a:ea typeface="BIZ UDPゴシック" panose="020B0400000000000000" pitchFamily="50" charset="-128"/>
              </a:rPr>
              <a:t>安い</a:t>
            </a:r>
            <a:r>
              <a:rPr lang="ja-JP" altLang="en-US" sz="1500" spc="100" dirty="0">
                <a:latin typeface="BIZ UDPゴシック" panose="020B0400000000000000" pitchFamily="50" charset="-128"/>
                <a:ea typeface="BIZ UDPゴシック" panose="020B0400000000000000" pitchFamily="50" charset="-128"/>
              </a:rPr>
              <a:t>です。</a:t>
            </a:r>
          </a:p>
          <a:p>
            <a:pPr>
              <a:lnSpc>
                <a:spcPct val="110000"/>
              </a:lnSpc>
            </a:pPr>
            <a:endParaRPr lang="en-US" altLang="ja-JP" sz="400" spc="100" dirty="0">
              <a:latin typeface="BIZ UDPゴシック" panose="020B0400000000000000" pitchFamily="50" charset="-128"/>
              <a:ea typeface="BIZ UDPゴシック" panose="020B0400000000000000" pitchFamily="50" charset="-128"/>
            </a:endParaRPr>
          </a:p>
          <a:p>
            <a:pPr>
              <a:lnSpc>
                <a:spcPct val="110000"/>
              </a:lnSpc>
            </a:pPr>
            <a:r>
              <a:rPr lang="ja-JP" altLang="en-US" sz="1500" spc="100" dirty="0">
                <a:latin typeface="BIZ UDPゴシック" panose="020B0400000000000000" pitchFamily="50" charset="-128"/>
                <a:ea typeface="BIZ UDPゴシック" panose="020B0400000000000000" pitchFamily="50" charset="-128"/>
              </a:rPr>
              <a:t>　また、ジェネリック医薬品があるお薬で、先発医薬品の処方を希望される場合は</a:t>
            </a:r>
            <a:r>
              <a:rPr lang="ja-JP" altLang="en-US" sz="1500" spc="100" dirty="0">
                <a:solidFill>
                  <a:srgbClr val="FF0000"/>
                </a:solidFill>
                <a:latin typeface="BIZ UDPゴシック" panose="020B0400000000000000" pitchFamily="50" charset="-128"/>
                <a:ea typeface="BIZ UDPゴシック" panose="020B0400000000000000" pitchFamily="50" charset="-128"/>
              </a:rPr>
              <a:t>特別の料金</a:t>
            </a:r>
            <a:r>
              <a:rPr lang="ja-JP" altLang="en-US" sz="1500" spc="100" dirty="0">
                <a:latin typeface="BIZ UDPゴシック" panose="020B0400000000000000" pitchFamily="50" charset="-128"/>
                <a:ea typeface="BIZ UDPゴシック" panose="020B0400000000000000" pitchFamily="50" charset="-128"/>
              </a:rPr>
              <a:t>を通常の</a:t>
            </a:r>
            <a:r>
              <a:rPr lang="en-US" altLang="ja-JP" sz="1500" spc="100" dirty="0">
                <a:latin typeface="BIZ UDPゴシック" panose="020B0400000000000000" pitchFamily="50" charset="-128"/>
                <a:ea typeface="BIZ UDPゴシック" panose="020B0400000000000000" pitchFamily="50" charset="-128"/>
              </a:rPr>
              <a:t>1</a:t>
            </a:r>
            <a:r>
              <a:rPr lang="ja-JP" altLang="en-US" sz="1500" spc="100" dirty="0">
                <a:latin typeface="BIZ UDPゴシック" panose="020B0400000000000000" pitchFamily="50" charset="-128"/>
                <a:ea typeface="BIZ UDPゴシック" panose="020B0400000000000000" pitchFamily="50" charset="-128"/>
              </a:rPr>
              <a:t>～</a:t>
            </a:r>
            <a:r>
              <a:rPr lang="en-US" altLang="ja-JP" sz="1500" spc="100" dirty="0">
                <a:latin typeface="BIZ UDPゴシック" panose="020B0400000000000000" pitchFamily="50" charset="-128"/>
                <a:ea typeface="BIZ UDPゴシック" panose="020B0400000000000000" pitchFamily="50" charset="-128"/>
              </a:rPr>
              <a:t>3</a:t>
            </a:r>
            <a:r>
              <a:rPr lang="ja-JP" altLang="en-US" sz="1500" spc="100" dirty="0">
                <a:latin typeface="BIZ UDPゴシック" panose="020B0400000000000000" pitchFamily="50" charset="-128"/>
                <a:ea typeface="BIZ UDPゴシック" panose="020B0400000000000000" pitchFamily="50" charset="-128"/>
              </a:rPr>
              <a:t>割の患者負担とは別にお支払いいただく国の制度が実施されています（長期収載品の選定療養）。この追加料金は、保険診療外のため</a:t>
            </a:r>
            <a:r>
              <a:rPr lang="ja-JP" altLang="en-US" sz="1500" spc="100" dirty="0">
                <a:solidFill>
                  <a:srgbClr val="FF0000"/>
                </a:solidFill>
                <a:latin typeface="BIZ UDPゴシック" panose="020B0400000000000000" pitchFamily="50" charset="-128"/>
                <a:ea typeface="BIZ UDPゴシック" panose="020B0400000000000000" pitchFamily="50" charset="-128"/>
              </a:rPr>
              <a:t>福祉医療費助成の対象外</a:t>
            </a:r>
            <a:r>
              <a:rPr lang="ja-JP" altLang="en-US" sz="1500" spc="100" dirty="0">
                <a:latin typeface="BIZ UDPゴシック" panose="020B0400000000000000" pitchFamily="50" charset="-128"/>
                <a:ea typeface="BIZ UDPゴシック" panose="020B0400000000000000" pitchFamily="50" charset="-128"/>
              </a:rPr>
              <a:t>です。</a:t>
            </a:r>
          </a:p>
          <a:p>
            <a:pPr>
              <a:lnSpc>
                <a:spcPct val="110000"/>
              </a:lnSpc>
            </a:pPr>
            <a:endParaRPr lang="en-US" altLang="ja-JP" sz="400" spc="100" dirty="0">
              <a:latin typeface="BIZ UDPゴシック" panose="020B0400000000000000" pitchFamily="50" charset="-128"/>
              <a:ea typeface="BIZ UDPゴシック" panose="020B0400000000000000" pitchFamily="50" charset="-128"/>
            </a:endParaRPr>
          </a:p>
          <a:p>
            <a:pPr>
              <a:lnSpc>
                <a:spcPct val="110000"/>
              </a:lnSpc>
            </a:pPr>
            <a:r>
              <a:rPr lang="ja-JP" altLang="en-US" sz="1500" spc="100" dirty="0">
                <a:latin typeface="BIZ UDPゴシック" panose="020B0400000000000000" pitchFamily="50" charset="-128"/>
                <a:ea typeface="BIZ UDPゴシック" panose="020B0400000000000000" pitchFamily="50" charset="-128"/>
              </a:rPr>
              <a:t>　お薬をもらうときは、ジェネリック医薬品を選びましょう。</a:t>
            </a:r>
          </a:p>
        </p:txBody>
      </p:sp>
      <p:pic>
        <p:nvPicPr>
          <p:cNvPr id="12" name="図 11">
            <a:extLst>
              <a:ext uri="{FF2B5EF4-FFF2-40B4-BE49-F238E27FC236}">
                <a16:creationId xmlns:a16="http://schemas.microsoft.com/office/drawing/2014/main" id="{4213CEB7-58B0-4108-BD71-2A4CD91470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4766" y="3024263"/>
            <a:ext cx="2613550" cy="1713499"/>
          </a:xfrm>
          <a:prstGeom prst="rect">
            <a:avLst/>
          </a:prstGeom>
        </p:spPr>
      </p:pic>
      <p:pic>
        <p:nvPicPr>
          <p:cNvPr id="15" name="図 14">
            <a:extLst>
              <a:ext uri="{FF2B5EF4-FFF2-40B4-BE49-F238E27FC236}">
                <a16:creationId xmlns:a16="http://schemas.microsoft.com/office/drawing/2014/main" id="{138E4F93-D8FF-49D8-BCCD-EA7913080A1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64535" y="9232411"/>
            <a:ext cx="584886" cy="749595"/>
          </a:xfrm>
          <a:prstGeom prst="rect">
            <a:avLst/>
          </a:prstGeom>
        </p:spPr>
      </p:pic>
      <p:sp>
        <p:nvSpPr>
          <p:cNvPr id="64" name="角丸四角形 60">
            <a:extLst>
              <a:ext uri="{FF2B5EF4-FFF2-40B4-BE49-F238E27FC236}">
                <a16:creationId xmlns:a16="http://schemas.microsoft.com/office/drawing/2014/main" id="{F0C60DA8-A1AC-4D3E-AA9D-B2774E6060CD}"/>
              </a:ext>
            </a:extLst>
          </p:cNvPr>
          <p:cNvSpPr/>
          <p:nvPr/>
        </p:nvSpPr>
        <p:spPr>
          <a:xfrm>
            <a:off x="3895338" y="4898716"/>
            <a:ext cx="3484500" cy="550136"/>
          </a:xfrm>
          <a:prstGeom prst="roundRect">
            <a:avLst>
              <a:gd name="adj" fmla="val 21355"/>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おくすりをもらうときは</a:t>
            </a:r>
          </a:p>
        </p:txBody>
      </p:sp>
      <p:sp>
        <p:nvSpPr>
          <p:cNvPr id="65" name="角丸四角形 60">
            <a:extLst>
              <a:ext uri="{FF2B5EF4-FFF2-40B4-BE49-F238E27FC236}">
                <a16:creationId xmlns:a16="http://schemas.microsoft.com/office/drawing/2014/main" id="{B4B02E4B-F25C-426B-B157-89C3EF73E6F2}"/>
              </a:ext>
            </a:extLst>
          </p:cNvPr>
          <p:cNvSpPr/>
          <p:nvPr/>
        </p:nvSpPr>
        <p:spPr>
          <a:xfrm>
            <a:off x="203806" y="4878809"/>
            <a:ext cx="3484500" cy="550136"/>
          </a:xfrm>
          <a:prstGeom prst="roundRect">
            <a:avLst>
              <a:gd name="adj" fmla="val 21355"/>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病院を受診するときは</a:t>
            </a:r>
          </a:p>
        </p:txBody>
      </p:sp>
      <p:pic>
        <p:nvPicPr>
          <p:cNvPr id="21" name="図 20">
            <a:extLst>
              <a:ext uri="{FF2B5EF4-FFF2-40B4-BE49-F238E27FC236}">
                <a16:creationId xmlns:a16="http://schemas.microsoft.com/office/drawing/2014/main" id="{2A11C2D7-04DF-4520-8001-C16F66A63FB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3127306">
            <a:off x="3851956" y="4907215"/>
            <a:ext cx="439927" cy="607261"/>
          </a:xfrm>
          <a:prstGeom prst="rect">
            <a:avLst/>
          </a:prstGeom>
        </p:spPr>
      </p:pic>
      <p:pic>
        <p:nvPicPr>
          <p:cNvPr id="23" name="図 22">
            <a:extLst>
              <a:ext uri="{FF2B5EF4-FFF2-40B4-BE49-F238E27FC236}">
                <a16:creationId xmlns:a16="http://schemas.microsoft.com/office/drawing/2014/main" id="{26BE9C12-476F-4C5A-9C54-35B9E09F4D6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955" y="4924338"/>
            <a:ext cx="779463" cy="449875"/>
          </a:xfrm>
          <a:prstGeom prst="rect">
            <a:avLst/>
          </a:prstGeom>
        </p:spPr>
      </p:pic>
      <p:sp>
        <p:nvSpPr>
          <p:cNvPr id="24" name="正方形/長方形 23">
            <a:extLst>
              <a:ext uri="{FF2B5EF4-FFF2-40B4-BE49-F238E27FC236}">
                <a16:creationId xmlns:a16="http://schemas.microsoft.com/office/drawing/2014/main" id="{50A8D567-7869-48BA-B6BB-784A80F0C1D9}"/>
              </a:ext>
            </a:extLst>
          </p:cNvPr>
          <p:cNvSpPr/>
          <p:nvPr/>
        </p:nvSpPr>
        <p:spPr>
          <a:xfrm>
            <a:off x="321321" y="8705455"/>
            <a:ext cx="3263437" cy="1800000"/>
          </a:xfrm>
          <a:prstGeom prst="rect">
            <a:avLst/>
          </a:prstGeom>
          <a:solidFill>
            <a:schemeClr val="accent4">
              <a:lumMod val="20000"/>
              <a:lumOff val="80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3FED4DC7-FDD6-4639-A1C8-6DC16A6E1727}"/>
              </a:ext>
            </a:extLst>
          </p:cNvPr>
          <p:cNvSpPr txBox="1"/>
          <p:nvPr/>
        </p:nvSpPr>
        <p:spPr>
          <a:xfrm>
            <a:off x="332443" y="9329541"/>
            <a:ext cx="3252315" cy="769891"/>
          </a:xfrm>
          <a:prstGeom prst="rect">
            <a:avLst/>
          </a:prstGeom>
          <a:noFill/>
        </p:spPr>
        <p:txBody>
          <a:bodyPr wrap="square" anchor="ctr">
            <a:spAutoFit/>
          </a:bodyPr>
          <a:lstStyle/>
          <a:p>
            <a:pPr>
              <a:lnSpc>
                <a:spcPct val="110000"/>
              </a:lnSpc>
            </a:pPr>
            <a:r>
              <a:rPr lang="ja-JP" altLang="en-US" sz="1400" spc="100" dirty="0">
                <a:latin typeface="BIZ UDPゴシック" panose="020B0400000000000000" pitchFamily="50" charset="-128"/>
                <a:ea typeface="BIZ UDPゴシック" panose="020B0400000000000000" pitchFamily="50" charset="-128"/>
              </a:rPr>
              <a:t>こども救急電話相談（</a:t>
            </a:r>
            <a:r>
              <a:rPr lang="en-US" altLang="ja-JP" sz="1400" spc="100" dirty="0">
                <a:latin typeface="BIZ UDPゴシック" panose="020B0400000000000000" pitchFamily="50" charset="-128"/>
                <a:ea typeface="BIZ UDPゴシック" panose="020B0400000000000000" pitchFamily="50" charset="-128"/>
              </a:rPr>
              <a:t>#8000</a:t>
            </a:r>
            <a:r>
              <a:rPr lang="ja-JP" altLang="en-US" sz="1400" spc="100" dirty="0">
                <a:latin typeface="BIZ UDPゴシック" panose="020B0400000000000000" pitchFamily="50" charset="-128"/>
                <a:ea typeface="BIZ UDPゴシック" panose="020B0400000000000000" pitchFamily="50" charset="-128"/>
              </a:rPr>
              <a:t>）</a:t>
            </a:r>
            <a:endParaRPr lang="en-US" altLang="ja-JP" sz="1400" spc="100" dirty="0">
              <a:latin typeface="BIZ UDPゴシック" panose="020B0400000000000000" pitchFamily="50" charset="-128"/>
              <a:ea typeface="BIZ UDPゴシック" panose="020B0400000000000000" pitchFamily="50" charset="-128"/>
            </a:endParaRPr>
          </a:p>
          <a:p>
            <a:pPr>
              <a:lnSpc>
                <a:spcPct val="110000"/>
              </a:lnSpc>
            </a:pPr>
            <a:r>
              <a:rPr lang="ja-JP" altLang="en-US" sz="1400" dirty="0">
                <a:latin typeface="BIZ UDPゴシック" panose="020B0400000000000000" pitchFamily="50" charset="-128"/>
                <a:ea typeface="BIZ UDPゴシック" panose="020B0400000000000000" pitchFamily="50" charset="-128"/>
              </a:rPr>
              <a:t>奈良県救急安心センター相談ダイヤル</a:t>
            </a:r>
            <a:endParaRPr lang="en-US" altLang="ja-JP" sz="1400" dirty="0">
              <a:latin typeface="BIZ UDPゴシック" panose="020B0400000000000000" pitchFamily="50" charset="-128"/>
              <a:ea typeface="BIZ UDPゴシック" panose="020B0400000000000000" pitchFamily="50" charset="-128"/>
            </a:endParaRPr>
          </a:p>
          <a:p>
            <a:pPr algn="r">
              <a:lnSpc>
                <a:spcPct val="110000"/>
              </a:lnSpc>
            </a:pPr>
            <a:r>
              <a:rPr lang="ja-JP" altLang="en-US" sz="1400" spc="100" dirty="0">
                <a:latin typeface="BIZ UDPゴシック" panose="020B0400000000000000" pitchFamily="50" charset="-128"/>
                <a:ea typeface="BIZ UDPゴシック" panose="020B0400000000000000" pitchFamily="50" charset="-128"/>
              </a:rPr>
              <a:t>（</a:t>
            </a:r>
            <a:r>
              <a:rPr lang="en-US" altLang="ja-JP" sz="1400" spc="100" dirty="0">
                <a:latin typeface="BIZ UDPゴシック" panose="020B0400000000000000" pitchFamily="50" charset="-128"/>
                <a:ea typeface="BIZ UDPゴシック" panose="020B0400000000000000" pitchFamily="50" charset="-128"/>
              </a:rPr>
              <a:t>#7119</a:t>
            </a:r>
            <a:r>
              <a:rPr lang="ja-JP" altLang="en-US" sz="1400" spc="100" dirty="0">
                <a:latin typeface="BIZ UDPゴシック" panose="020B0400000000000000" pitchFamily="50" charset="-128"/>
                <a:ea typeface="BIZ UDPゴシック" panose="020B0400000000000000" pitchFamily="50" charset="-128"/>
              </a:rPr>
              <a:t>）</a:t>
            </a:r>
            <a:endParaRPr lang="en-US" altLang="ja-JP" sz="1400" spc="1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332443" y="8536169"/>
            <a:ext cx="3252315" cy="40323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D4E1917D-9BCF-415D-A326-7756EEDE3ECD}"/>
              </a:ext>
            </a:extLst>
          </p:cNvPr>
          <p:cNvSpPr txBox="1"/>
          <p:nvPr/>
        </p:nvSpPr>
        <p:spPr>
          <a:xfrm>
            <a:off x="285913" y="8600725"/>
            <a:ext cx="3576088" cy="310470"/>
          </a:xfrm>
          <a:prstGeom prst="rect">
            <a:avLst/>
          </a:prstGeom>
          <a:noFill/>
        </p:spPr>
        <p:txBody>
          <a:bodyPr wrap="square" anchor="ctr">
            <a:spAutoFit/>
          </a:bodyPr>
          <a:lstStyle/>
          <a:p>
            <a:pPr>
              <a:lnSpc>
                <a:spcPct val="110000"/>
              </a:lnSpc>
            </a:pPr>
            <a:r>
              <a:rPr lang="ja-JP" altLang="en-US" sz="1500" spc="100" dirty="0">
                <a:latin typeface="BIZ UDPゴシック" panose="020B0400000000000000" pitchFamily="50" charset="-128"/>
                <a:ea typeface="BIZ UDPゴシック" panose="020B0400000000000000" pitchFamily="50" charset="-128"/>
              </a:rPr>
              <a:t>診療時間外に急な病気で困ったとき</a:t>
            </a:r>
            <a:endParaRPr lang="en-US" altLang="ja-JP" sz="1500" spc="100" dirty="0">
              <a:latin typeface="BIZ UDPゴシック" panose="020B0400000000000000" pitchFamily="50" charset="-128"/>
              <a:ea typeface="BIZ UDPゴシック" panose="020B0400000000000000" pitchFamily="50" charset="-128"/>
            </a:endParaRPr>
          </a:p>
        </p:txBody>
      </p:sp>
      <p:sp>
        <p:nvSpPr>
          <p:cNvPr id="3" name="吹き出し: 円形 2">
            <a:extLst>
              <a:ext uri="{FF2B5EF4-FFF2-40B4-BE49-F238E27FC236}">
                <a16:creationId xmlns:a16="http://schemas.microsoft.com/office/drawing/2014/main" id="{418A196D-1F38-4110-BC87-E22CFE4B5938}"/>
              </a:ext>
            </a:extLst>
          </p:cNvPr>
          <p:cNvSpPr/>
          <p:nvPr/>
        </p:nvSpPr>
        <p:spPr>
          <a:xfrm>
            <a:off x="2613137" y="3383322"/>
            <a:ext cx="1833497" cy="1142375"/>
          </a:xfrm>
          <a:prstGeom prst="wedgeEllipseCallout">
            <a:avLst>
              <a:gd name="adj1" fmla="val -45842"/>
              <a:gd name="adj2" fmla="val 50766"/>
            </a:avLst>
          </a:prstGeom>
        </p:spPr>
        <p:style>
          <a:lnRef idx="2">
            <a:schemeClr val="accent6"/>
          </a:lnRef>
          <a:fillRef idx="1">
            <a:schemeClr val="lt1"/>
          </a:fillRef>
          <a:effectRef idx="0">
            <a:schemeClr val="accent6"/>
          </a:effectRef>
          <a:fontRef idx="minor">
            <a:schemeClr val="dk1"/>
          </a:fontRef>
        </p:style>
        <p:txBody>
          <a:bodyPr lIns="0" tIns="36000" rIns="0" bIns="36000" rtlCol="0" anchor="ctr"/>
          <a:lstStyle/>
          <a:p>
            <a:r>
              <a:rPr kumimoji="1" lang="ja-JP" altLang="en-US" sz="1200" dirty="0"/>
              <a:t>医療費が増加し続ければ、負担も重くなっていくおそれがあります。</a:t>
            </a:r>
          </a:p>
        </p:txBody>
      </p:sp>
    </p:spTree>
    <p:extLst>
      <p:ext uri="{BB962C8B-B14F-4D97-AF65-F5344CB8AC3E}">
        <p14:creationId xmlns:p14="http://schemas.microsoft.com/office/powerpoint/2010/main" val="14861163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5299</TotalTime>
  <Words>408</Words>
  <Application>Microsoft Office PowerPoint</Application>
  <PresentationFormat>ユーザー設定</PresentationFormat>
  <Paragraphs>26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金田　陽平</dc:creator>
  <cp:lastModifiedBy>b0051</cp:lastModifiedBy>
  <cp:revision>701</cp:revision>
  <cp:lastPrinted>2025-01-29T05:44:29Z</cp:lastPrinted>
  <dcterms:created xsi:type="dcterms:W3CDTF">2024-05-28T08:26:16Z</dcterms:created>
  <dcterms:modified xsi:type="dcterms:W3CDTF">2025-08-06T01:21:05Z</dcterms:modified>
</cp:coreProperties>
</file>